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 dare in input un’immagine ad un MLP andrebbe “appiattita” e questo porterebbe una grande perdita di informazione (ad esempio un cerchio non verrebbe riconosciuto) e per immagini ad alta risoluzione ci sarebbe un numero di parametri enorme!</a:t>
            </a:r>
          </a:p>
          <a:p>
            <a:pPr/>
            <a:r>
              <a:t>Se viene usato un MLP per le immagini, si perdono le interazioni spaziali 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 filtro considera piccole sezioni dell’immagine alla volta. Come se fossero dei template per trovare features specifiche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Non si considera tutta l’immagine contemporaneamente</a:t>
            </a:r>
          </a:p>
          <a:p>
            <a:pPr/>
          </a:p>
          <a:p>
            <a:pPr/>
            <a:r>
              <a:t>Il kernel viene imparato con il training, quindi a partire dalle immagini contenute nel training dataset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TODO: operazione lineare viene dopo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Stride di 1: ci muoviamo pixel a pixel, più alto è lo stride, più indipendente sono le singole celle di output (meno sovrapposizione tra applicazioni successive del kernel)</a:t>
            </a:r>
          </a:p>
          <a:p>
            <a:pPr/>
            <a:r>
              <a:t>Preservare l’informazione nei bordi e negli angoli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hape 2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 contrario del kernel però il pooling non ha parametri da imparare, ma fa un’operazione fissa e ben definita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5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3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5"/>
            <a:ext cx="21971000" cy="7241587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3" y="10675453"/>
            <a:ext cx="20200055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2"/>
          </a:xfrm>
          <a:prstGeom prst="rect">
            <a:avLst/>
          </a:prstGeom>
        </p:spPr>
        <p:txBody>
          <a:bodyPr numCol="1" spcCol="38100"/>
          <a:lstStyle>
            <a:lvl1pPr marL="300875" indent="-131851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hyperlink" Target="https://github.com/GaiaSaveri/PCTO_ANN/blob/main/gpu.py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hyperlink" Target="https://github.com/GaiaSaveri/PCTO_ANN/blob/main/cnn_mnist.py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GaiaSaveri/PCTO_ANN/blob/main/cnn_results.py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hyperlink" Target="https://github.com/GaiaSaveri/PCTO_ANN/blob/main/activations.py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3" Type="http://schemas.openxmlformats.org/officeDocument/2006/relationships/hyperlink" Target="https://github.com/GaiaSaveri/PCTO_ANN/blob/main/data_augmentation.py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Relationship Id="rId3" Type="http://schemas.openxmlformats.org/officeDocument/2006/relationships/image" Target="../media/image1.jpeg"/><Relationship Id="rId4" Type="http://schemas.openxmlformats.org/officeDocument/2006/relationships/hyperlink" Target="https://github.com/GaiaSaveri/PCTO_ANN/blob/main/data_augmentation_train.py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hyperlink" Target="https://github.com/GaiaSaveri/PCTO_ANN/blob/main/dropout.py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3" Type="http://schemas.openxmlformats.org/officeDocument/2006/relationships/hyperlink" Target="https://github.com/GaiaSaveri/PCTO_ANN/blob/main/cnn_cifar.py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Relationship Id="rId4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ti Neurali Convoluzionali per il riconoscimento di immagini"/>
          <p:cNvSpPr txBox="1"/>
          <p:nvPr>
            <p:ph type="title"/>
          </p:nvPr>
        </p:nvSpPr>
        <p:spPr>
          <a:xfrm>
            <a:off x="1206494" y="2574989"/>
            <a:ext cx="21971008" cy="4648204"/>
          </a:xfrm>
          <a:prstGeom prst="rect">
            <a:avLst/>
          </a:prstGeom>
        </p:spPr>
        <p:txBody>
          <a:bodyPr/>
          <a:lstStyle>
            <a:lvl1pPr algn="ctr">
              <a:defRPr spc="-300"/>
            </a:lvl1pPr>
          </a:lstStyle>
          <a:p>
            <a:pPr/>
            <a:r>
              <a:t>Reti Neurali Convoluzionali (CNN)</a:t>
            </a:r>
          </a:p>
        </p:txBody>
      </p:sp>
      <p:sp>
        <p:nvSpPr>
          <p:cNvPr id="152" name="PCTO Addestramento di Reti Neurali con Linguaggio Python"/>
          <p:cNvSpPr txBox="1"/>
          <p:nvPr>
            <p:ph type="body" sz="quarter" idx="1"/>
          </p:nvPr>
        </p:nvSpPr>
        <p:spPr>
          <a:xfrm>
            <a:off x="1201342" y="7223190"/>
            <a:ext cx="21971002" cy="1905003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5500"/>
            </a:lvl1pPr>
          </a:lstStyle>
          <a:p>
            <a:pPr/>
            <a:r>
              <a:t>PCTO Addestramento di Reti Neurali con Linguaggio Python</a:t>
            </a:r>
          </a:p>
        </p:txBody>
      </p:sp>
      <p:sp>
        <p:nvSpPr>
          <p:cNvPr id="153" name="Laura Nenzi, Gloria Pietropolli, Gaia Saveri"/>
          <p:cNvSpPr txBox="1"/>
          <p:nvPr/>
        </p:nvSpPr>
        <p:spPr>
          <a:xfrm>
            <a:off x="1206499" y="11839047"/>
            <a:ext cx="2197100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l" defTabSz="825500"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Laura Nenzi, Gloria Pietropolli, Gaia Saveri </a:t>
            </a:r>
          </a:p>
        </p:txBody>
      </p:sp>
      <p:pic>
        <p:nvPicPr>
          <p:cNvPr id="154" name="centenario_principale.png" descr="centenario_principa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83498" y="11629090"/>
            <a:ext cx="6033083" cy="1056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logo_galilei.png" descr="logo_galilei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25922" y="11628335"/>
            <a:ext cx="5314145" cy="10584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Le operazioni in una CNN:"/>
          <p:cNvSpPr txBox="1"/>
          <p:nvPr>
            <p:ph type="title"/>
          </p:nvPr>
        </p:nvSpPr>
        <p:spPr>
          <a:xfrm>
            <a:off x="1206500" y="1079499"/>
            <a:ext cx="21971000" cy="1434952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Le operazioni in una CNN:</a:t>
            </a:r>
          </a:p>
        </p:txBody>
      </p:sp>
      <p:pic>
        <p:nvPicPr>
          <p:cNvPr id="238" name="1_AO-IxW91_GmKOZ-faQULlQ copy.png" descr="1_AO-IxW91_GmKOZ-faQULlQ cop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5698" y="3164862"/>
            <a:ext cx="17872604" cy="915971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trato totalmente connesso"/>
          <p:cNvSpPr txBox="1"/>
          <p:nvPr/>
        </p:nvSpPr>
        <p:spPr>
          <a:xfrm>
            <a:off x="16480220" y="10848426"/>
            <a:ext cx="3186784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Strato totalmente connesso</a:t>
            </a:r>
          </a:p>
        </p:txBody>
      </p:sp>
      <p:sp>
        <p:nvSpPr>
          <p:cNvPr id="240" name="Conv + Pooling"/>
          <p:cNvSpPr txBox="1"/>
          <p:nvPr/>
        </p:nvSpPr>
        <p:spPr>
          <a:xfrm>
            <a:off x="7557813" y="2674882"/>
            <a:ext cx="43599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Conv + Pooling</a:t>
            </a:r>
          </a:p>
        </p:txBody>
      </p:sp>
      <p:sp>
        <p:nvSpPr>
          <p:cNvPr id="241" name="Input"/>
          <p:cNvSpPr txBox="1"/>
          <p:nvPr/>
        </p:nvSpPr>
        <p:spPr>
          <a:xfrm>
            <a:off x="3964151" y="5324364"/>
            <a:ext cx="15694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242" name="Output"/>
          <p:cNvSpPr txBox="1"/>
          <p:nvPr/>
        </p:nvSpPr>
        <p:spPr>
          <a:xfrm>
            <a:off x="18781985" y="5324364"/>
            <a:ext cx="202113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Output</a:t>
            </a:r>
          </a:p>
        </p:txBody>
      </p:sp>
      <p:sp>
        <p:nvSpPr>
          <p:cNvPr id="243" name="Conv + Pooling"/>
          <p:cNvSpPr txBox="1"/>
          <p:nvPr/>
        </p:nvSpPr>
        <p:spPr>
          <a:xfrm>
            <a:off x="12635186" y="2674882"/>
            <a:ext cx="435992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Conv + Pooling</a:t>
            </a:r>
          </a:p>
        </p:txBody>
      </p:sp>
      <p:pic>
        <p:nvPicPr>
          <p:cNvPr id="244" name="8-gif.png" descr="8-gif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4495" y="6470627"/>
            <a:ext cx="2021131" cy="2021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…ma prima verifichiamo di poter usare le GPU"/>
          <p:cNvSpPr txBox="1"/>
          <p:nvPr>
            <p:ph type="title"/>
          </p:nvPr>
        </p:nvSpPr>
        <p:spPr>
          <a:xfrm>
            <a:off x="1206500" y="1079499"/>
            <a:ext cx="21971000" cy="1434952"/>
          </a:xfrm>
          <a:prstGeom prst="rect">
            <a:avLst/>
          </a:prstGeom>
        </p:spPr>
        <p:txBody>
          <a:bodyPr/>
          <a:lstStyle>
            <a:lvl1pPr algn="ctr" defTabSz="2316421">
              <a:defRPr spc="-200" sz="8000"/>
            </a:lvl1pPr>
          </a:lstStyle>
          <a:p>
            <a:pPr/>
            <a:r>
              <a:t>Verifichiamo di poter usare le GPU</a:t>
            </a:r>
          </a:p>
        </p:txBody>
      </p:sp>
      <p:pic>
        <p:nvPicPr>
          <p:cNvPr id="247" name="Screenshot 2024-12-18 alle 12.35.40.png" descr="Screenshot 2024-12-18 alle 12.35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1163" y="5069915"/>
            <a:ext cx="15901674" cy="7688929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carica (o copia-incolla in un file gpu.py):…"/>
          <p:cNvSpPr txBox="1"/>
          <p:nvPr/>
        </p:nvSpPr>
        <p:spPr>
          <a:xfrm>
            <a:off x="3767622" y="2888394"/>
            <a:ext cx="16848757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>
                <a:solidFill>
                  <a:srgbClr val="000000"/>
                </a:solidFill>
              </a:defRPr>
            </a:pPr>
            <a:r>
              <a:t>Scarica (o copia-incolla in un file gpu.py):</a:t>
            </a:r>
          </a:p>
          <a:p>
            <a:pPr>
              <a:defRPr sz="4500">
                <a:solidFill>
                  <a:srgbClr val="000000"/>
                </a:solidFill>
              </a:defRPr>
            </a:pP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https://github.com/GaiaSaveri/PCTO_ANN/blob/main/gpu.py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Usiamo una CNN per MNIST"/>
          <p:cNvSpPr txBox="1"/>
          <p:nvPr>
            <p:ph type="title"/>
          </p:nvPr>
        </p:nvSpPr>
        <p:spPr>
          <a:xfrm>
            <a:off x="1206500" y="1079499"/>
            <a:ext cx="21971000" cy="1434952"/>
          </a:xfrm>
          <a:prstGeom prst="rect">
            <a:avLst/>
          </a:prstGeom>
        </p:spPr>
        <p:txBody>
          <a:bodyPr/>
          <a:lstStyle>
            <a:lvl1pPr algn="ctr">
              <a:defRPr spc="-200"/>
            </a:lvl1pPr>
          </a:lstStyle>
          <a:p>
            <a:pPr/>
            <a:r>
              <a:t>Usiamo una CNN per MNIST</a:t>
            </a:r>
          </a:p>
        </p:txBody>
      </p:sp>
      <p:sp>
        <p:nvSpPr>
          <p:cNvPr id="251" name="Carichiamo e processiamo i dati"/>
          <p:cNvSpPr txBox="1"/>
          <p:nvPr>
            <p:ph type="body" sz="quarter" idx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Carichiamo e processiamo i dati</a:t>
            </a:r>
          </a:p>
        </p:txBody>
      </p:sp>
      <p:pic>
        <p:nvPicPr>
          <p:cNvPr id="252" name="Screenshot 2024-12-18 alle 12.47.34.png" descr="Screenshot 2024-12-18 alle 12.47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079" y="7096199"/>
            <a:ext cx="23371105" cy="5622672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Verifichiamo sempre prima di avere la GPU e impostiamola come device!"/>
          <p:cNvSpPr txBox="1"/>
          <p:nvPr/>
        </p:nvSpPr>
        <p:spPr>
          <a:xfrm>
            <a:off x="2541966" y="5317150"/>
            <a:ext cx="19300068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Verifichiamo sempre prima di avere la GPU e impostiamola come device!</a:t>
            </a:r>
          </a:p>
        </p:txBody>
      </p:sp>
      <p:sp>
        <p:nvSpPr>
          <p:cNvPr id="254" name="https://github.com/GaiaSaveri/PCTO_ANN/blob/main/cnn_mnist.py"/>
          <p:cNvSpPr txBox="1"/>
          <p:nvPr/>
        </p:nvSpPr>
        <p:spPr>
          <a:xfrm>
            <a:off x="3271290" y="3522100"/>
            <a:ext cx="1703438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5E5E5E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https://github.com/GaiaSaveri/PCTO_ANN/blob/main/cnn_mnist.py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Usiamo una CNN per MNIST"/>
          <p:cNvSpPr txBox="1"/>
          <p:nvPr>
            <p:ph type="title"/>
          </p:nvPr>
        </p:nvSpPr>
        <p:spPr>
          <a:xfrm>
            <a:off x="1206500" y="1079499"/>
            <a:ext cx="21971000" cy="1434952"/>
          </a:xfrm>
          <a:prstGeom prst="rect">
            <a:avLst/>
          </a:prstGeom>
        </p:spPr>
        <p:txBody>
          <a:bodyPr/>
          <a:lstStyle>
            <a:lvl1pPr algn="ctr">
              <a:defRPr spc="-200"/>
            </a:lvl1pPr>
          </a:lstStyle>
          <a:p>
            <a:pPr/>
            <a:r>
              <a:t>Definiamo la CNN</a:t>
            </a:r>
          </a:p>
        </p:txBody>
      </p:sp>
      <p:sp>
        <p:nvSpPr>
          <p:cNvPr id="257" name="Il primo layer contiene 32 filtri, ciascuno di dimensione 3x3 (2D)"/>
          <p:cNvSpPr txBox="1"/>
          <p:nvPr/>
        </p:nvSpPr>
        <p:spPr>
          <a:xfrm>
            <a:off x="9303320" y="2735941"/>
            <a:ext cx="1300603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pPr/>
            <a:r>
              <a:t>Il primo layer contiene 32 filtri, ciascuno di dimensione 3x3 (2D)</a:t>
            </a:r>
          </a:p>
        </p:txBody>
      </p:sp>
      <p:sp>
        <p:nvSpPr>
          <p:cNvPr id="258" name="Max pooling: prendo il massimo in regioni di dimensione 2x2 (altezza x lunghezza)"/>
          <p:cNvSpPr txBox="1"/>
          <p:nvPr/>
        </p:nvSpPr>
        <p:spPr>
          <a:xfrm>
            <a:off x="10603882" y="3385485"/>
            <a:ext cx="1317257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pPr/>
            <a:r>
              <a:t>Max pooling: prendo il massimo in regioni di dimensione 2x2 (altezza x lunghezza)</a:t>
            </a:r>
          </a:p>
        </p:txBody>
      </p:sp>
      <p:sp>
        <p:nvSpPr>
          <p:cNvPr id="259" name="Appiattisco la rappresentazione per passare agli strati MLP per classificazione"/>
          <p:cNvSpPr txBox="1"/>
          <p:nvPr/>
        </p:nvSpPr>
        <p:spPr>
          <a:xfrm>
            <a:off x="172224" y="12530852"/>
            <a:ext cx="1560073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>
                <a:solidFill>
                  <a:srgbClr val="000000"/>
                </a:solidFill>
              </a:defRPr>
            </a:lvl1pPr>
          </a:lstStyle>
          <a:p>
            <a:pPr/>
            <a:r>
              <a:t>Appiattisco la rappresentazione per passare agli strati MLP per classificazione  </a:t>
            </a:r>
          </a:p>
        </p:txBody>
      </p:sp>
      <p:sp>
        <p:nvSpPr>
          <p:cNvPr id="260" name="Numero classi dataset"/>
          <p:cNvSpPr txBox="1"/>
          <p:nvPr/>
        </p:nvSpPr>
        <p:spPr>
          <a:xfrm>
            <a:off x="15363994" y="11325661"/>
            <a:ext cx="470278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>
                <a:solidFill>
                  <a:srgbClr val="000000"/>
                </a:solidFill>
              </a:defRPr>
            </a:lvl1pPr>
          </a:lstStyle>
          <a:p>
            <a:pPr/>
            <a:r>
              <a:t>Numero classi dataset</a:t>
            </a:r>
          </a:p>
        </p:txBody>
      </p:sp>
      <p:pic>
        <p:nvPicPr>
          <p:cNvPr id="261" name="Screenshot 2025-01-08 at 11.40.10.png" descr="Screenshot 2025-01-08 at 11.40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600" y="4913933"/>
            <a:ext cx="22710800" cy="6051681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Line"/>
          <p:cNvSpPr/>
          <p:nvPr/>
        </p:nvSpPr>
        <p:spPr>
          <a:xfrm flipV="1">
            <a:off x="8831700" y="3110472"/>
            <a:ext cx="594216" cy="340222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3" name="Line"/>
          <p:cNvSpPr/>
          <p:nvPr/>
        </p:nvSpPr>
        <p:spPr>
          <a:xfrm flipV="1">
            <a:off x="9714991" y="4220827"/>
            <a:ext cx="5280285" cy="317783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4" name="Line"/>
          <p:cNvSpPr/>
          <p:nvPr/>
        </p:nvSpPr>
        <p:spPr>
          <a:xfrm flipH="1">
            <a:off x="431585" y="8270098"/>
            <a:ext cx="2282631" cy="431762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5" name="Line"/>
          <p:cNvSpPr/>
          <p:nvPr/>
        </p:nvSpPr>
        <p:spPr>
          <a:xfrm>
            <a:off x="12203610" y="9743739"/>
            <a:ext cx="3147636" cy="167463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Usiamo una CNN per MN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-200"/>
            </a:lvl1pPr>
          </a:lstStyle>
          <a:p>
            <a:pPr/>
            <a:r>
              <a:t>Addestriamo la CNN</a:t>
            </a:r>
          </a:p>
        </p:txBody>
      </p:sp>
      <p:sp>
        <p:nvSpPr>
          <p:cNvPr id="268" name="Procedendo esattamente come nel caso MLP"/>
          <p:cNvSpPr txBox="1"/>
          <p:nvPr/>
        </p:nvSpPr>
        <p:spPr>
          <a:xfrm>
            <a:off x="4391631" y="2289849"/>
            <a:ext cx="1560073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</a:defRPr>
            </a:lvl1pPr>
          </a:lstStyle>
          <a:p>
            <a:pPr/>
            <a:r>
              <a:t>Procedendo esattamente come nel caso MLP</a:t>
            </a:r>
          </a:p>
        </p:txBody>
      </p:sp>
      <p:pic>
        <p:nvPicPr>
          <p:cNvPr id="269" name="Screenshot 2025-01-08 at 10.26.05.png" descr="Screenshot 2025-01-08 at 10.26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5531" y="3045957"/>
            <a:ext cx="13332938" cy="10522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Usiamo una CNN per MN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-200"/>
            </a:lvl1pPr>
          </a:lstStyle>
          <a:p>
            <a:pPr/>
            <a:r>
              <a:t>Vediamo i risultati</a:t>
            </a:r>
          </a:p>
        </p:txBody>
      </p:sp>
      <p:sp>
        <p:nvSpPr>
          <p:cNvPr id="272" name="Usando le funzioni che abbiamo definito la scorsa lezione"/>
          <p:cNvSpPr txBox="1"/>
          <p:nvPr/>
        </p:nvSpPr>
        <p:spPr>
          <a:xfrm>
            <a:off x="4391631" y="2654936"/>
            <a:ext cx="1560073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</a:defRPr>
            </a:lvl1pPr>
          </a:lstStyle>
          <a:p>
            <a:pPr/>
            <a:r>
              <a:t>Usando le funzioni che abbiamo definito la scorsa lezione</a:t>
            </a:r>
          </a:p>
        </p:txBody>
      </p:sp>
      <p:sp>
        <p:nvSpPr>
          <p:cNvPr id="273" name="https://github.com/GaiaSaveri/PCTO_ANN/blob/main/cnn_results.py"/>
          <p:cNvSpPr txBox="1"/>
          <p:nvPr/>
        </p:nvSpPr>
        <p:spPr>
          <a:xfrm>
            <a:off x="3381381" y="5149357"/>
            <a:ext cx="17352226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5E5E5E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https://github.com/GaiaSaveri/PCTO_ANN/blob/main/cnn_results.py</a:t>
            </a:r>
          </a:p>
        </p:txBody>
      </p:sp>
      <p:sp>
        <p:nvSpPr>
          <p:cNvPr id="274" name="NB: questo file può essere utile come reference tutte le volte che usate le funzioni definite in metrics.py"/>
          <p:cNvSpPr txBox="1"/>
          <p:nvPr/>
        </p:nvSpPr>
        <p:spPr>
          <a:xfrm>
            <a:off x="2990963" y="7086539"/>
            <a:ext cx="1813306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</a:defRPr>
            </a:lvl1pPr>
          </a:lstStyle>
          <a:p>
            <a:pPr/>
            <a:r>
              <a:t>NB: questo file può essere utile come reference tutte le volte che usate le funzioni definite in metrics.py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myplot1.png" descr="myplot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0614" y="6217032"/>
            <a:ext cx="20510958" cy="1281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myplot.png" descr="mypl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3902" y="3524794"/>
            <a:ext cx="6350001" cy="635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Usiamo una CNN per MN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145736">
              <a:defRPr spc="-176" sz="7480"/>
            </a:lvl1pPr>
          </a:lstStyle>
          <a:p>
            <a:pPr/>
            <a:r>
              <a:t>Visualizziamo le attivazioni dei layer convoluzionali</a:t>
            </a:r>
          </a:p>
        </p:txBody>
      </p:sp>
      <p:sp>
        <p:nvSpPr>
          <p:cNvPr id="279" name="Input"/>
          <p:cNvSpPr txBox="1"/>
          <p:nvPr/>
        </p:nvSpPr>
        <p:spPr>
          <a:xfrm>
            <a:off x="65893" y="9789875"/>
            <a:ext cx="730602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280" name="Primo layer Conv: molte caratteristiche salienti delle immagini sono state intercettate"/>
          <p:cNvSpPr txBox="1"/>
          <p:nvPr/>
        </p:nvSpPr>
        <p:spPr>
          <a:xfrm>
            <a:off x="8389940" y="7767753"/>
            <a:ext cx="1339428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</a:defRPr>
            </a:lvl1pPr>
          </a:lstStyle>
          <a:p>
            <a:pPr/>
            <a:r>
              <a:t>Primo layer Conv: molte caratteristiche salienti delle immagini sono state intercettate</a:t>
            </a:r>
          </a:p>
        </p:txBody>
      </p:sp>
      <p:sp>
        <p:nvSpPr>
          <p:cNvPr id="281" name="https://github.com/GaiaSaveri/PCTO_ANN/blob/main/activations.py"/>
          <p:cNvSpPr txBox="1"/>
          <p:nvPr/>
        </p:nvSpPr>
        <p:spPr>
          <a:xfrm>
            <a:off x="2893844" y="2625922"/>
            <a:ext cx="1859631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5E5E5E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https://github.com/GaiaSaveri/PCTO_ANN/blob/main/activations.py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Usiamo una CNN per MN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145736">
              <a:defRPr spc="-176" sz="7480"/>
            </a:lvl1pPr>
          </a:lstStyle>
          <a:p>
            <a:pPr/>
            <a:r>
              <a:t>Visualizziamo le attivazioni dei layer convoluzionali</a:t>
            </a:r>
          </a:p>
        </p:txBody>
      </p:sp>
      <p:pic>
        <p:nvPicPr>
          <p:cNvPr id="284" name="myplot2.png" descr="myplot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40410" y="2266644"/>
            <a:ext cx="2032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myplot3.png" descr="myplot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540410" y="6047361"/>
            <a:ext cx="20320001" cy="508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econdo layer Conv"/>
          <p:cNvSpPr txBox="1"/>
          <p:nvPr/>
        </p:nvSpPr>
        <p:spPr>
          <a:xfrm>
            <a:off x="13309013" y="3777944"/>
            <a:ext cx="1339428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</a:defRPr>
            </a:lvl1pPr>
          </a:lstStyle>
          <a:p>
            <a:pPr/>
            <a:r>
              <a:t>Secondo layer Conv</a:t>
            </a:r>
          </a:p>
        </p:txBody>
      </p:sp>
      <p:sp>
        <p:nvSpPr>
          <p:cNvPr id="287" name="Terzo layer Conv"/>
          <p:cNvSpPr txBox="1"/>
          <p:nvPr/>
        </p:nvSpPr>
        <p:spPr>
          <a:xfrm>
            <a:off x="13309013" y="8193661"/>
            <a:ext cx="1339428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</a:defRPr>
            </a:lvl1pPr>
          </a:lstStyle>
          <a:p>
            <a:pPr/>
            <a:r>
              <a:t>Terzo layer Conv</a:t>
            </a:r>
          </a:p>
        </p:txBody>
      </p:sp>
      <p:sp>
        <p:nvSpPr>
          <p:cNvPr id="288" name="Andando in profondità, le features estratte sono sempre meno interpretabili, ovvero più astratte"/>
          <p:cNvSpPr txBox="1"/>
          <p:nvPr/>
        </p:nvSpPr>
        <p:spPr>
          <a:xfrm>
            <a:off x="1522633" y="11494130"/>
            <a:ext cx="2197100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</a:defRPr>
            </a:lvl1pPr>
          </a:lstStyle>
          <a:p>
            <a:pPr/>
            <a:r>
              <a:t>Andando in profondità, le features estratte sono sempre meno interpretabili, ovvero più astratte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Data Aug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Data Augmentation </a:t>
            </a:r>
          </a:p>
        </p:txBody>
      </p:sp>
      <p:pic>
        <p:nvPicPr>
          <p:cNvPr id="291" name="data-augmentation-image-augment.png" descr="data-augmentation-image-augm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4076" y="3943073"/>
            <a:ext cx="16895848" cy="9503916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https://github.com/GaiaSaveri/PCTO_ANN/blob/main/data_augmentation.py"/>
          <p:cNvSpPr txBox="1"/>
          <p:nvPr/>
        </p:nvSpPr>
        <p:spPr>
          <a:xfrm>
            <a:off x="2530413" y="2700555"/>
            <a:ext cx="1932317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5E5E5E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https://github.com/GaiaSaveri/PCTO_ANN/blob/main/data_augmentation.py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Integriamo la data augmentation nel training della 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1950669">
              <a:defRPr spc="-136" sz="6800"/>
            </a:lvl1pPr>
          </a:lstStyle>
          <a:p>
            <a:pPr/>
            <a:r>
              <a:t>Integriamo la data augmentation nel training della CNN </a:t>
            </a:r>
          </a:p>
        </p:txBody>
      </p:sp>
      <p:grpSp>
        <p:nvGrpSpPr>
          <p:cNvPr id="297" name="Group"/>
          <p:cNvGrpSpPr/>
          <p:nvPr/>
        </p:nvGrpSpPr>
        <p:grpSpPr>
          <a:xfrm>
            <a:off x="754841" y="2748746"/>
            <a:ext cx="22874318" cy="4555376"/>
            <a:chOff x="0" y="0"/>
            <a:chExt cx="22874316" cy="4555375"/>
          </a:xfrm>
        </p:grpSpPr>
        <p:pic>
          <p:nvPicPr>
            <p:cNvPr id="295" name="Screenshot 2025-01-08 at 11.10.58.png" descr="Screenshot 2025-01-08 at 11.10.5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2874317" cy="45553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6" name="Rectangle"/>
            <p:cNvSpPr/>
            <p:nvPr/>
          </p:nvSpPr>
          <p:spPr>
            <a:xfrm>
              <a:off x="971015" y="1602895"/>
              <a:ext cx="21671995" cy="492992"/>
            </a:xfrm>
            <a:prstGeom prst="rect">
              <a:avLst/>
            </a:prstGeom>
            <a:noFill/>
            <a:ln w="635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pic>
        <p:nvPicPr>
          <p:cNvPr id="298" name="Fashion-MNIST-Dataset-Images-with-Labels-and-Description-II-LITERATURE-REVIEW-In-image.png" descr="Fashion-MNIST-Dataset-Images-with-Labels-and-Description-II-LITERATURE-REVIEW-In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16003" y="5260388"/>
            <a:ext cx="10032640" cy="8070298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Usiamo questi dati:"/>
          <p:cNvSpPr txBox="1"/>
          <p:nvPr/>
        </p:nvSpPr>
        <p:spPr>
          <a:xfrm>
            <a:off x="2106593" y="10691628"/>
            <a:ext cx="13394282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</a:defRPr>
            </a:lvl1pPr>
          </a:lstStyle>
          <a:p>
            <a:pPr/>
            <a:r>
              <a:t>Usiamo questi dati:</a:t>
            </a:r>
          </a:p>
        </p:txBody>
      </p:sp>
      <p:sp>
        <p:nvSpPr>
          <p:cNvPr id="300" name="https://github.com/GaiaSaveri/PCTO_ANN/blob/main/data_augmentation_train.py"/>
          <p:cNvSpPr txBox="1"/>
          <p:nvPr/>
        </p:nvSpPr>
        <p:spPr>
          <a:xfrm>
            <a:off x="593642" y="8261275"/>
            <a:ext cx="1119272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5E5E5E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https://github.com/GaiaSaveri/PCTO_ANN/blob/main/data_augmentation_train.py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erché non si usano gli MLP per le immagini?"/>
          <p:cNvSpPr txBox="1"/>
          <p:nvPr>
            <p:ph type="title"/>
          </p:nvPr>
        </p:nvSpPr>
        <p:spPr>
          <a:xfrm>
            <a:off x="1206500" y="1079499"/>
            <a:ext cx="21971000" cy="1434952"/>
          </a:xfrm>
          <a:prstGeom prst="rect">
            <a:avLst/>
          </a:prstGeom>
        </p:spPr>
        <p:txBody>
          <a:bodyPr/>
          <a:lstStyle>
            <a:lvl1pPr defTabSz="2270580">
              <a:defRPr spc="-200" sz="7800"/>
            </a:lvl1pPr>
          </a:lstStyle>
          <a:p>
            <a:pPr/>
            <a:r>
              <a:t>Perché gli MLP non sono ideali per le immagini?</a:t>
            </a:r>
          </a:p>
        </p:txBody>
      </p:sp>
      <p:sp>
        <p:nvSpPr>
          <p:cNvPr id="158" name="In breve: gli MLP non hanno la nozione di spazio"/>
          <p:cNvSpPr txBox="1"/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  <a:r>
              <a:t>In breve: gli MLP non hanno la nozione di spazio</a:t>
            </a:r>
          </a:p>
        </p:txBody>
      </p:sp>
      <p:grpSp>
        <p:nvGrpSpPr>
          <p:cNvPr id="162" name="Group"/>
          <p:cNvGrpSpPr/>
          <p:nvPr/>
        </p:nvGrpSpPr>
        <p:grpSpPr>
          <a:xfrm>
            <a:off x="1447539" y="3413009"/>
            <a:ext cx="13203572" cy="5109478"/>
            <a:chOff x="0" y="0"/>
            <a:chExt cx="13203570" cy="5109477"/>
          </a:xfrm>
        </p:grpSpPr>
        <p:pic>
          <p:nvPicPr>
            <p:cNvPr id="159" name="Opera Snapshot_2024-01-02_145500_mriquestions.com.png" descr="Opera Snapshot_2024-01-02_145500_mriquestions.co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2451" y="185409"/>
              <a:ext cx="12941120" cy="372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" name="Rectangle"/>
            <p:cNvSpPr/>
            <p:nvPr/>
          </p:nvSpPr>
          <p:spPr>
            <a:xfrm>
              <a:off x="-1" y="-1"/>
              <a:ext cx="993639" cy="4097323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61" name="Connection Line"/>
            <p:cNvSpPr/>
            <p:nvPr/>
          </p:nvSpPr>
          <p:spPr>
            <a:xfrm>
              <a:off x="497154" y="4082595"/>
              <a:ext cx="1026882" cy="1026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9" h="20419" fill="norm" stroke="1" extrusionOk="0">
                  <a:moveTo>
                    <a:pt x="169" y="0"/>
                  </a:moveTo>
                  <a:cubicBezTo>
                    <a:pt x="-1181" y="14850"/>
                    <a:pt x="5569" y="21600"/>
                    <a:pt x="20419" y="2025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Helvetica Neue"/>
                </a:defRPr>
              </a:pPr>
            </a:p>
          </p:txBody>
        </p:sp>
      </p:grpSp>
      <p:sp>
        <p:nvSpPr>
          <p:cNvPr id="163" name="L’input degli MLP ha   dimensione, ma una delle caratteristiche principali delle immagini è l’informazione spaziale!"/>
          <p:cNvSpPr txBox="1"/>
          <p:nvPr/>
        </p:nvSpPr>
        <p:spPr>
          <a:xfrm>
            <a:off x="3133636" y="7350683"/>
            <a:ext cx="15735274" cy="224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L’input degli MLP ha </a:t>
            </a:r>
            <a14:m>
              <m:oMath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 dimensione, ma </a:t>
            </a:r>
            <a:r>
              <a:rPr b="1"/>
              <a:t>una delle caratteristiche principali delle immagini è l’informazione spaziale! </a:t>
            </a:r>
            <a:endParaRPr sz="5378"/>
          </a:p>
        </p:txBody>
      </p:sp>
      <p:sp>
        <p:nvSpPr>
          <p:cNvPr id="164" name="Per usare un’immagine come input per un MLP, questa andrebbe appiattita:…"/>
          <p:cNvSpPr txBox="1"/>
          <p:nvPr/>
        </p:nvSpPr>
        <p:spPr>
          <a:xfrm>
            <a:off x="3047998" y="10175681"/>
            <a:ext cx="21083062" cy="2241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500"/>
              </a:spcBef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Per usare un’immagine come input per un MLP, questa viene appiattita:</a:t>
            </a:r>
          </a:p>
          <a:p>
            <a:pPr marL="609600" indent="-609600" algn="l">
              <a:lnSpc>
                <a:spcPct val="90000"/>
              </a:lnSpc>
              <a:spcBef>
                <a:spcPts val="500"/>
              </a:spcBef>
              <a:buSzPct val="123000"/>
              <a:buChar char="•"/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Perdita di informazione;</a:t>
            </a:r>
          </a:p>
          <a:p>
            <a:pPr marL="609600" indent="-609600" algn="l">
              <a:lnSpc>
                <a:spcPct val="90000"/>
              </a:lnSpc>
              <a:spcBef>
                <a:spcPts val="500"/>
              </a:spcBef>
              <a:buSzPct val="123000"/>
              <a:buChar char="•"/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Aumento eccessivo di parametri (uno per ogni pixel)</a:t>
            </a:r>
          </a:p>
        </p:txBody>
      </p:sp>
      <p:grpSp>
        <p:nvGrpSpPr>
          <p:cNvPr id="167" name="Group"/>
          <p:cNvGrpSpPr/>
          <p:nvPr/>
        </p:nvGrpSpPr>
        <p:grpSpPr>
          <a:xfrm>
            <a:off x="17087295" y="4029366"/>
            <a:ext cx="7180174" cy="3876789"/>
            <a:chOff x="-1" y="0"/>
            <a:chExt cx="7180173" cy="3876788"/>
          </a:xfrm>
        </p:grpSpPr>
        <p:pic>
          <p:nvPicPr>
            <p:cNvPr id="165" name="Opera Snapshot_2024-01-05_143958_medium.com.png" descr="Opera Snapshot_2024-01-05_143958_medium.co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1040" y="0"/>
              <a:ext cx="6758097" cy="28501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" name="Invarianza per traslazione"/>
            <p:cNvSpPr txBox="1"/>
            <p:nvPr/>
          </p:nvSpPr>
          <p:spPr>
            <a:xfrm>
              <a:off x="-2" y="3013188"/>
              <a:ext cx="7180175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  <a:latin typeface="Bradley Hand ITC TT-Bold"/>
                  <a:ea typeface="Bradley Hand ITC TT-Bold"/>
                  <a:cs typeface="Bradley Hand ITC TT-Bold"/>
                  <a:sym typeface="Bradley Hand ITC TT-Bold"/>
                </a:defRPr>
              </a:lvl1pPr>
            </a:lstStyle>
            <a:p>
              <a:pPr/>
              <a:r>
                <a:t>Invarianza per traslazione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Effetto del drop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Effetto del dropout</a:t>
            </a:r>
          </a:p>
        </p:txBody>
      </p:sp>
      <p:sp>
        <p:nvSpPr>
          <p:cNvPr id="303" name="Per combattere l’overfitting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Per combattere l’overfitting</a:t>
            </a:r>
          </a:p>
        </p:txBody>
      </p:sp>
      <p:pic>
        <p:nvPicPr>
          <p:cNvPr id="304" name="Screenshot 2025-01-08 at 11.33.43.png" descr="Screenshot 2025-01-08 at 11.33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482" y="374919"/>
            <a:ext cx="13133649" cy="12966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Screenshot 2025-01-08 at 11.36.05.png" descr="Screenshot 2025-01-08 at 11.36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55798" y="4935302"/>
            <a:ext cx="9361150" cy="8405311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https://github.com/GaiaSaveri/PCTO_ANN/blob/main/dropout.py"/>
          <p:cNvSpPr txBox="1"/>
          <p:nvPr/>
        </p:nvSpPr>
        <p:spPr>
          <a:xfrm>
            <a:off x="14437848" y="3250416"/>
            <a:ext cx="8797049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5E5E5E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https://github.com/GaiaSaveri/PCTO_ANN/blob/main/dropout.py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Adesso tocca a voi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Adesso tocca a voi!</a:t>
            </a:r>
          </a:p>
        </p:txBody>
      </p:sp>
      <p:pic>
        <p:nvPicPr>
          <p:cNvPr id="309" name="4fdf2b82-2bc3-4f97-ba51-400322b228b1.png" descr="4fdf2b82-2bc3-4f97-ba51-400322b228b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0567" y="5280017"/>
            <a:ext cx="10242866" cy="79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Ripetiamo l’esperimento con il dataset CIFAR10"/>
          <p:cNvSpPr txBox="1"/>
          <p:nvPr>
            <p:ph type="body" sz="quarter" idx="1"/>
          </p:nvPr>
        </p:nvSpPr>
        <p:spPr>
          <a:xfrm>
            <a:off x="1206500" y="2488251"/>
            <a:ext cx="21971001" cy="93478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Ripetiamo l’esperimento con il dataset CIFAR10</a:t>
            </a:r>
          </a:p>
        </p:txBody>
      </p:sp>
      <p:sp>
        <p:nvSpPr>
          <p:cNvPr id="311" name="https://github.com/GaiaSaveri/PCTO_ANN/blob/main/cnn_cifar.py"/>
          <p:cNvSpPr txBox="1"/>
          <p:nvPr/>
        </p:nvSpPr>
        <p:spPr>
          <a:xfrm>
            <a:off x="3833310" y="3784888"/>
            <a:ext cx="1671738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5E5E5E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https://github.com/GaiaSaveri/PCTO_ANN/blob/main/cnn_cifar.py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osa sono le Reti Neurali Convoluzionali?"/>
          <p:cNvSpPr txBox="1"/>
          <p:nvPr>
            <p:ph type="title"/>
          </p:nvPr>
        </p:nvSpPr>
        <p:spPr>
          <a:xfrm>
            <a:off x="1206500" y="1079499"/>
            <a:ext cx="21971000" cy="1434952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Cosa sono le Reti Neurali Convoluzionali?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1207329" y="3003537"/>
            <a:ext cx="10758193" cy="5142522"/>
            <a:chOff x="-1" y="-1"/>
            <a:chExt cx="10758191" cy="5142520"/>
          </a:xfrm>
        </p:grpSpPr>
        <p:sp>
          <p:nvSpPr>
            <p:cNvPr id="172" name="Le Reti Neurali Convoluzionali (CNN) sono una particolare architettura pensata per preservare le correlazioni spaziali nell’input."/>
            <p:cNvSpPr txBox="1"/>
            <p:nvPr/>
          </p:nvSpPr>
          <p:spPr>
            <a:xfrm>
              <a:off x="568517" y="848819"/>
              <a:ext cx="9621156" cy="34448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Le Reti Neurali Convoluzionali (CNN) sono una particolare architettura pensata per </a:t>
              </a:r>
              <a:r>
                <a:rPr b="1"/>
                <a:t>preservare le correlazioni spaziali nell’input</a:t>
              </a:r>
              <a:r>
                <a:t>.</a:t>
              </a:r>
            </a:p>
          </p:txBody>
        </p:sp>
        <p:pic>
          <p:nvPicPr>
            <p:cNvPr id="173" name="Rectangle Rectangle" descr="Rectangle Rectangl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-2"/>
              <a:ext cx="10758193" cy="5142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75" name="giphy.gif" descr="giphy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4494" y="4286872"/>
            <a:ext cx="11118575" cy="630052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i basano sull’operazione di convoluzione, in cui un filtro (kernel) scorre sull’immagine per astrarre delle caratteristiche (features)."/>
          <p:cNvSpPr txBox="1"/>
          <p:nvPr/>
        </p:nvSpPr>
        <p:spPr>
          <a:xfrm>
            <a:off x="1721596" y="8964448"/>
            <a:ext cx="9729659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Si basano sull’</a:t>
            </a:r>
            <a:r>
              <a:rPr u="sng"/>
              <a:t>operazione di convoluzione</a:t>
            </a:r>
            <a:r>
              <a:t>, in cui un filtro (kernel) scorre sull’immagine per astrarre delle caratteristiche (features).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mponenti di una CNN: kernel"/>
          <p:cNvSpPr txBox="1"/>
          <p:nvPr>
            <p:ph type="title"/>
          </p:nvPr>
        </p:nvSpPr>
        <p:spPr>
          <a:xfrm>
            <a:off x="1206500" y="1079499"/>
            <a:ext cx="21971000" cy="1434952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Componenti di una CNN: kernel </a:t>
            </a:r>
          </a:p>
        </p:txBody>
      </p:sp>
      <p:sp>
        <p:nvSpPr>
          <p:cNvPr id="181" name="Le CNN usano molte copie dello stesso neurone, applicati a parti delle immagini diverse, per calcolare la stessa caratteristica in posizioni diverse dell’input."/>
          <p:cNvSpPr txBox="1"/>
          <p:nvPr/>
        </p:nvSpPr>
        <p:spPr>
          <a:xfrm>
            <a:off x="1250731" y="2710034"/>
            <a:ext cx="22736820" cy="148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Le CNN usano </a:t>
            </a:r>
            <a:r>
              <a:rPr b="1"/>
              <a:t>molte copie dello stesso neurone</a:t>
            </a:r>
            <a:r>
              <a:t>, applicati a parti delle immagini diverse, per </a:t>
            </a:r>
            <a:r>
              <a:rPr b="1"/>
              <a:t>calcolare la stessa caratteristica in posizioni diverse dell’input</a:t>
            </a:r>
            <a:r>
              <a:t>.</a:t>
            </a:r>
          </a:p>
        </p:txBody>
      </p:sp>
      <p:pic>
        <p:nvPicPr>
          <p:cNvPr id="182" name="Screenshot 2024-01-05 at 15.09.27.png" descr="Screenshot 2024-01-05 at 15.09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2709" y="5579166"/>
            <a:ext cx="10861965" cy="640528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Il kernel è una matrice i cui componenti vengono imparati con l’addestramento.…"/>
          <p:cNvSpPr txBox="1"/>
          <p:nvPr/>
        </p:nvSpPr>
        <p:spPr>
          <a:xfrm>
            <a:off x="13863144" y="5969844"/>
            <a:ext cx="8772575" cy="5623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lnSpc>
                <a:spcPct val="90000"/>
              </a:lnSpc>
              <a:spcBef>
                <a:spcPts val="4500"/>
              </a:spcBef>
              <a:defRPr sz="51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Il kernel è una matrice i cui componenti vengono imparati con l’addestramento.</a:t>
            </a:r>
          </a:p>
          <a:p>
            <a:pPr algn="just">
              <a:lnSpc>
                <a:spcPct val="90000"/>
              </a:lnSpc>
              <a:spcBef>
                <a:spcPts val="4500"/>
              </a:spcBef>
              <a:defRPr sz="51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Le dimensioni del kernel determinano la porzione di immagine considerata ad ogni step.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omponenti di una CNN: kernel"/>
          <p:cNvSpPr txBox="1"/>
          <p:nvPr>
            <p:ph type="title"/>
          </p:nvPr>
        </p:nvSpPr>
        <p:spPr>
          <a:xfrm>
            <a:off x="1206500" y="1079499"/>
            <a:ext cx="21971000" cy="1434952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Componenti di una CNN: kernel </a:t>
            </a:r>
          </a:p>
        </p:txBody>
      </p:sp>
      <p:sp>
        <p:nvSpPr>
          <p:cNvPr id="188" name="Le CNN usano molte copie dello stesso neurone, applicati a parti delle immagini diverse, per calcolare la stessa caratteristica in posizioni diverse dell’input."/>
          <p:cNvSpPr txBox="1"/>
          <p:nvPr/>
        </p:nvSpPr>
        <p:spPr>
          <a:xfrm>
            <a:off x="1250731" y="2710034"/>
            <a:ext cx="22736820" cy="148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Le CNN usano </a:t>
            </a:r>
            <a:r>
              <a:rPr b="1"/>
              <a:t>molte copie dello stesso neurone</a:t>
            </a:r>
            <a:r>
              <a:t>, applicati a parti delle immagini diverse, per </a:t>
            </a:r>
            <a:r>
              <a:rPr b="1"/>
              <a:t>calcolare la stessa caratteristica in posizioni diverse dell’input</a:t>
            </a:r>
            <a:r>
              <a:t>.</a:t>
            </a:r>
          </a:p>
        </p:txBody>
      </p:sp>
      <p:grpSp>
        <p:nvGrpSpPr>
          <p:cNvPr id="193" name="Group"/>
          <p:cNvGrpSpPr/>
          <p:nvPr/>
        </p:nvGrpSpPr>
        <p:grpSpPr>
          <a:xfrm>
            <a:off x="3608617" y="4769216"/>
            <a:ext cx="18021047" cy="8255336"/>
            <a:chOff x="0" y="0"/>
            <a:chExt cx="18021045" cy="8255334"/>
          </a:xfrm>
        </p:grpSpPr>
        <p:pic>
          <p:nvPicPr>
            <p:cNvPr id="189" name="Screenshot 2024-01-05 at 15.17.27.png" descr="Screenshot 2024-01-05 at 15.17.2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18021047" cy="762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Kernel"/>
            <p:cNvSpPr txBox="1"/>
            <p:nvPr/>
          </p:nvSpPr>
          <p:spPr>
            <a:xfrm>
              <a:off x="5430276" y="4459295"/>
              <a:ext cx="315364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Kernel</a:t>
              </a:r>
            </a:p>
          </p:txBody>
        </p:sp>
        <p:sp>
          <p:nvSpPr>
            <p:cNvPr id="191" name="Input"/>
            <p:cNvSpPr txBox="1"/>
            <p:nvPr/>
          </p:nvSpPr>
          <p:spPr>
            <a:xfrm>
              <a:off x="512310" y="4996198"/>
              <a:ext cx="394349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Input</a:t>
              </a:r>
            </a:p>
          </p:txBody>
        </p:sp>
        <p:sp>
          <p:nvSpPr>
            <p:cNvPr id="192" name="Output"/>
            <p:cNvSpPr txBox="1"/>
            <p:nvPr/>
          </p:nvSpPr>
          <p:spPr>
            <a:xfrm>
              <a:off x="13283256" y="7446902"/>
              <a:ext cx="4114632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Output</a:t>
              </a:r>
            </a:p>
          </p:txBody>
        </p:sp>
      </p:grpSp>
      <p:sp>
        <p:nvSpPr>
          <p:cNvPr id="194" name="Anche la convoluzione è un’operazione lineare, quindi sarà seguita da un’attivazione."/>
          <p:cNvSpPr txBox="1"/>
          <p:nvPr/>
        </p:nvSpPr>
        <p:spPr>
          <a:xfrm>
            <a:off x="2606564" y="10931238"/>
            <a:ext cx="13367392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Anche </a:t>
            </a:r>
            <a:r>
              <a:rPr u="sng"/>
              <a:t>la convoluzione è un’operazione lineare</a:t>
            </a:r>
            <a:r>
              <a:t>, quindi sarà seguita da un’attivazione.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omponenti di una CNN: stride e padding"/>
          <p:cNvSpPr txBox="1"/>
          <p:nvPr>
            <p:ph type="title"/>
          </p:nvPr>
        </p:nvSpPr>
        <p:spPr>
          <a:xfrm>
            <a:off x="1206500" y="1079499"/>
            <a:ext cx="21971000" cy="1434952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Componenti di una CNN: stride e padding</a:t>
            </a:r>
          </a:p>
        </p:txBody>
      </p:sp>
      <p:pic>
        <p:nvPicPr>
          <p:cNvPr id="199" name="1_BMngs93_rm2_BpJFH2mS0Q.gif" descr="1_BMngs93_rm2_BpJFH2mS0Q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5576" y="3255150"/>
            <a:ext cx="4910585" cy="4810367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tride: numero di pixel di cui ci spostiamo quando facciamo scorrere il kernel"/>
          <p:cNvSpPr txBox="1"/>
          <p:nvPr/>
        </p:nvSpPr>
        <p:spPr>
          <a:xfrm>
            <a:off x="11891460" y="4008851"/>
            <a:ext cx="12056721" cy="147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b="1"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Stride</a:t>
            </a:r>
            <a:r>
              <a:rPr b="0"/>
              <a:t>: numero di pixel di cui ci spostiamo quando facciamo scorrere il kernel </a:t>
            </a:r>
          </a:p>
        </p:txBody>
      </p:sp>
      <p:sp>
        <p:nvSpPr>
          <p:cNvPr id="201" name="Padding: aggiunta di pixel ai bordi dell’immagine, principalmente per:…"/>
          <p:cNvSpPr txBox="1"/>
          <p:nvPr/>
        </p:nvSpPr>
        <p:spPr>
          <a:xfrm>
            <a:off x="11891460" y="7764011"/>
            <a:ext cx="12056721" cy="440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b="1"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Padding</a:t>
            </a:r>
            <a:r>
              <a:rPr b="0"/>
              <a:t>: aggiunta di pixel ai bordi dell’immagine, principalmente per:</a:t>
            </a:r>
          </a:p>
          <a:p>
            <a:pPr marL="609600" indent="-609600" algn="l">
              <a:lnSpc>
                <a:spcPct val="90000"/>
              </a:lnSpc>
              <a:spcBef>
                <a:spcPts val="500"/>
              </a:spcBef>
              <a:buSzPct val="123000"/>
              <a:buChar char="•"/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Considerare tutti i pixel lo stesso numero di volte;</a:t>
            </a:r>
          </a:p>
          <a:p>
            <a:pPr marL="609600" indent="-609600" algn="l">
              <a:lnSpc>
                <a:spcPct val="90000"/>
              </a:lnSpc>
              <a:spcBef>
                <a:spcPts val="2000"/>
              </a:spcBef>
              <a:buSzPct val="123000"/>
              <a:buChar char="•"/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Evitare di ridurre eccessivamente la dimensione dell’immagine.</a:t>
            </a:r>
          </a:p>
        </p:txBody>
      </p:sp>
      <p:pic>
        <p:nvPicPr>
          <p:cNvPr id="202" name="9_d0e24ad09a.png" descr="9_d0e24ad09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9196" y="8301721"/>
            <a:ext cx="9646506" cy="499297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Line"/>
          <p:cNvSpPr/>
          <p:nvPr/>
        </p:nvSpPr>
        <p:spPr>
          <a:xfrm>
            <a:off x="4830112" y="10547401"/>
            <a:ext cx="1796054" cy="3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4" name="padding"/>
          <p:cNvSpPr txBox="1"/>
          <p:nvPr/>
        </p:nvSpPr>
        <p:spPr>
          <a:xfrm>
            <a:off x="4516023" y="10757957"/>
            <a:ext cx="2423161" cy="83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rPr sz="4000"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padding</a:t>
            </a:r>
            <a:endParaRPr sz="4340"/>
          </a:p>
        </p:txBody>
      </p:sp>
      <p:sp>
        <p:nvSpPr>
          <p:cNvPr id="205" name="Stride of   pixels:"/>
          <p:cNvSpPr txBox="1"/>
          <p:nvPr/>
        </p:nvSpPr>
        <p:spPr>
          <a:xfrm>
            <a:off x="1264654" y="3505153"/>
            <a:ext cx="3993897" cy="839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0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Stride of </a:t>
            </a:r>
            <a14:m>
              <m:oMath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</m:oMath>
            </a14:m>
            <a:r>
              <a:t> pixels:</a:t>
            </a:r>
            <a:endParaRPr sz="434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3"/>
      <p:bldP build="whole" bldLvl="1" animBg="1" rev="0" advAuto="0" spid="202" grpId="1"/>
      <p:bldP build="whole" bldLvl="1" animBg="1" rev="0" advAuto="0" spid="203" grpId="4"/>
      <p:bldP build="whole" bldLvl="1" animBg="1" rev="0" advAuto="0" spid="201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Kernel in azione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Kernel in azione:</a:t>
            </a:r>
          </a:p>
        </p:txBody>
      </p:sp>
      <p:pic>
        <p:nvPicPr>
          <p:cNvPr id="210" name="1_VJCoCYjnjBBtWDLrugCBYQ.gif" descr="1_VJCoCYjnjBBtWDLrugCBYQ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6162" y="3054988"/>
            <a:ext cx="17497600" cy="7606024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Input: 5x5; Kernel: 3x3; Stride: 1x1"/>
          <p:cNvSpPr txBox="1"/>
          <p:nvPr/>
        </p:nvSpPr>
        <p:spPr>
          <a:xfrm>
            <a:off x="5633612" y="11940920"/>
            <a:ext cx="1311677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</a:defRPr>
            </a:lvl1pPr>
          </a:lstStyle>
          <a:p>
            <a:pPr/>
            <a:r>
              <a:t>Input: 5x5; Kernel: 3x3; Stride: 1x1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omponenti di una CNN: pooling"/>
          <p:cNvSpPr txBox="1"/>
          <p:nvPr>
            <p:ph type="title"/>
          </p:nvPr>
        </p:nvSpPr>
        <p:spPr>
          <a:xfrm>
            <a:off x="1206500" y="1079499"/>
            <a:ext cx="21971000" cy="1434952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Componenti di una CNN: pooling</a:t>
            </a:r>
          </a:p>
        </p:txBody>
      </p:sp>
      <p:sp>
        <p:nvSpPr>
          <p:cNvPr id="214" name="Il pooling serve a distillare le caratteristiche salienti del pattern imparato dal kernel."/>
          <p:cNvSpPr txBox="1"/>
          <p:nvPr/>
        </p:nvSpPr>
        <p:spPr>
          <a:xfrm>
            <a:off x="1250731" y="2821670"/>
            <a:ext cx="22736820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Il </a:t>
            </a:r>
            <a:r>
              <a:rPr b="1"/>
              <a:t>pooling</a:t>
            </a:r>
            <a:r>
              <a:t> serve a distillare le caratteristiche salienti del pattern imparato dal kernel.</a:t>
            </a:r>
          </a:p>
        </p:txBody>
      </p:sp>
      <p:pic>
        <p:nvPicPr>
          <p:cNvPr id="215" name="maxpool_animation.gif" descr="maxpool_animation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9675" y="4214717"/>
            <a:ext cx="14147171" cy="629627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Come il kernel, il pooling ha dimensione e stride."/>
          <p:cNvSpPr txBox="1"/>
          <p:nvPr/>
        </p:nvSpPr>
        <p:spPr>
          <a:xfrm>
            <a:off x="1929507" y="11786475"/>
            <a:ext cx="1308750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Come il kernel, il pooling ha dimensione e stride.</a:t>
            </a:r>
          </a:p>
        </p:txBody>
      </p:sp>
      <p:sp>
        <p:nvSpPr>
          <p:cNvPr id="217" name="Resilienza a piccole trasformazioni dell’input."/>
          <p:cNvSpPr txBox="1"/>
          <p:nvPr/>
        </p:nvSpPr>
        <p:spPr>
          <a:xfrm>
            <a:off x="16637874" y="4582154"/>
            <a:ext cx="6992589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Resilienza a piccole trasformazioni dell’input.</a:t>
            </a:r>
          </a:p>
        </p:txBody>
      </p:sp>
      <p:sp>
        <p:nvSpPr>
          <p:cNvPr id="218" name="Riduzione del numero di parametri della rete."/>
          <p:cNvSpPr txBox="1"/>
          <p:nvPr/>
        </p:nvSpPr>
        <p:spPr>
          <a:xfrm>
            <a:off x="16637874" y="6853263"/>
            <a:ext cx="6992589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Riduzione del numero di parametri della rete.</a:t>
            </a:r>
          </a:p>
        </p:txBody>
      </p:sp>
      <p:sp>
        <p:nvSpPr>
          <p:cNvPr id="219" name="I più tipi comuni di pooling sono il massimo e la media aritmetica."/>
          <p:cNvSpPr txBox="1"/>
          <p:nvPr/>
        </p:nvSpPr>
        <p:spPr>
          <a:xfrm>
            <a:off x="16637874" y="8785976"/>
            <a:ext cx="6992589" cy="213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I più tipi comuni di pooling sono il </a:t>
            </a:r>
            <a:r>
              <a:rPr b="1"/>
              <a:t>massimo</a:t>
            </a:r>
            <a:r>
              <a:t> e la </a:t>
            </a:r>
            <a:r>
              <a:rPr b="1"/>
              <a:t>media aritmetica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roup"/>
          <p:cNvGrpSpPr/>
          <p:nvPr/>
        </p:nvGrpSpPr>
        <p:grpSpPr>
          <a:xfrm>
            <a:off x="1614695" y="4464229"/>
            <a:ext cx="14911471" cy="8271027"/>
            <a:chOff x="0" y="0"/>
            <a:chExt cx="14911469" cy="8271026"/>
          </a:xfrm>
        </p:grpSpPr>
        <p:grpSp>
          <p:nvGrpSpPr>
            <p:cNvPr id="227" name="Group"/>
            <p:cNvGrpSpPr/>
            <p:nvPr/>
          </p:nvGrpSpPr>
          <p:grpSpPr>
            <a:xfrm>
              <a:off x="-1" y="0"/>
              <a:ext cx="14911471" cy="8271027"/>
              <a:chOff x="0" y="0"/>
              <a:chExt cx="14911470" cy="8271026"/>
            </a:xfrm>
          </p:grpSpPr>
          <p:grpSp>
            <p:nvGrpSpPr>
              <p:cNvPr id="225" name="Group"/>
              <p:cNvGrpSpPr/>
              <p:nvPr/>
            </p:nvGrpSpPr>
            <p:grpSpPr>
              <a:xfrm>
                <a:off x="636281" y="0"/>
                <a:ext cx="14275190" cy="8271027"/>
                <a:chOff x="0" y="0"/>
                <a:chExt cx="14275189" cy="8271026"/>
              </a:xfrm>
            </p:grpSpPr>
            <p:pic>
              <p:nvPicPr>
                <p:cNvPr id="223" name="Opera Snapshot_2024-01-05_162043_ujjwalkarn.me.png" descr="Opera Snapshot_2024-01-05_162043_ujjwalkarn.me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1946086"/>
                  <a:ext cx="6980143" cy="437885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24" name="KvzJc.png" descr="KvzJc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975641" y="0"/>
                  <a:ext cx="7299549" cy="827102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26" name="Features estratte dalle convoluzioni"/>
              <p:cNvSpPr txBox="1"/>
              <p:nvPr/>
            </p:nvSpPr>
            <p:spPr>
              <a:xfrm>
                <a:off x="-1" y="6647224"/>
                <a:ext cx="7795747" cy="154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4500"/>
                  </a:spcBef>
                  <a:defRPr sz="4800">
                    <a:solidFill>
                      <a:srgbClr val="000000"/>
                    </a:solidFill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lvl1pPr>
              </a:lstStyle>
              <a:p>
                <a:pPr/>
                <a:r>
                  <a:t>Features estratte dalle convoluzioni</a:t>
                </a:r>
              </a:p>
            </p:txBody>
          </p:sp>
        </p:grpSp>
        <p:sp>
          <p:nvSpPr>
            <p:cNvPr id="228" name="Output"/>
            <p:cNvSpPr txBox="1"/>
            <p:nvPr/>
          </p:nvSpPr>
          <p:spPr>
            <a:xfrm>
              <a:off x="12580884" y="5784759"/>
              <a:ext cx="2021130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  <a:latin typeface="Bradley Hand ITC TT-Bold"/>
                  <a:ea typeface="Bradley Hand ITC TT-Bold"/>
                  <a:cs typeface="Bradley Hand ITC TT-Bold"/>
                  <a:sym typeface="Bradley Hand ITC TT-Bold"/>
                </a:defRPr>
              </a:lvl1pPr>
            </a:lstStyle>
            <a:p>
              <a:pPr/>
              <a:r>
                <a:t>Output</a:t>
              </a:r>
            </a:p>
          </p:txBody>
        </p:sp>
      </p:grpSp>
      <p:sp>
        <p:nvSpPr>
          <p:cNvPr id="230" name="Componenti di una CNN: strato di classificazione"/>
          <p:cNvSpPr txBox="1"/>
          <p:nvPr>
            <p:ph type="title"/>
          </p:nvPr>
        </p:nvSpPr>
        <p:spPr>
          <a:xfrm>
            <a:off x="1206500" y="1079499"/>
            <a:ext cx="21971000" cy="1434952"/>
          </a:xfrm>
          <a:prstGeom prst="rect">
            <a:avLst/>
          </a:prstGeom>
        </p:spPr>
        <p:txBody>
          <a:bodyPr/>
          <a:lstStyle>
            <a:lvl1pPr defTabSz="2194505">
              <a:defRPr spc="-200" sz="7600"/>
            </a:lvl1pPr>
          </a:lstStyle>
          <a:p>
            <a:pPr/>
            <a:r>
              <a:t>Componenti di una CNN: strato di classificazione</a:t>
            </a:r>
          </a:p>
        </p:txBody>
      </p:sp>
      <p:sp>
        <p:nvSpPr>
          <p:cNvPr id="231" name="L’ultimo strato è quelle permette di classificare l’immagine in input utilizzando le features estratte dagli strati convolutivi. Solitamente è implementato tramite uno strato densamente/completamente connesso."/>
          <p:cNvSpPr txBox="1"/>
          <p:nvPr/>
        </p:nvSpPr>
        <p:spPr>
          <a:xfrm>
            <a:off x="1250731" y="2678994"/>
            <a:ext cx="22736820" cy="211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L’ultimo strato è quelle permette di classificare l’immagine in input utilizzando le features estratte dagli strati convolutivi. Solitamente è implementato tramite uno strato densamente/completamente connesso. </a:t>
            </a:r>
          </a:p>
        </p:txBody>
      </p:sp>
      <p:grpSp>
        <p:nvGrpSpPr>
          <p:cNvPr id="234" name="Group"/>
          <p:cNvGrpSpPr/>
          <p:nvPr/>
        </p:nvGrpSpPr>
        <p:grpSpPr>
          <a:xfrm>
            <a:off x="11826636" y="4909707"/>
            <a:ext cx="8039873" cy="7267869"/>
            <a:chOff x="0" y="30"/>
            <a:chExt cx="8039873" cy="7267867"/>
          </a:xfrm>
        </p:grpSpPr>
        <p:sp>
          <p:nvSpPr>
            <p:cNvPr id="232" name="Oval"/>
            <p:cNvSpPr/>
            <p:nvPr/>
          </p:nvSpPr>
          <p:spPr>
            <a:xfrm>
              <a:off x="-1" y="48728"/>
              <a:ext cx="3840247" cy="7219171"/>
            </a:xfrm>
            <a:prstGeom prst="ellipse">
              <a:avLst/>
            </a:prstGeom>
            <a:noFill/>
            <a:ln w="63500" cap="flat">
              <a:solidFill>
                <a:srgbClr val="F271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3" name="Connection Line"/>
            <p:cNvSpPr/>
            <p:nvPr/>
          </p:nvSpPr>
          <p:spPr>
            <a:xfrm>
              <a:off x="3699151" y="30"/>
              <a:ext cx="4340722" cy="2154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5" h="16439" fill="norm" stroke="1" extrusionOk="0">
                  <a:moveTo>
                    <a:pt x="20297" y="9468"/>
                  </a:moveTo>
                  <a:cubicBezTo>
                    <a:pt x="21600" y="-5161"/>
                    <a:pt x="14834" y="-2837"/>
                    <a:pt x="0" y="16439"/>
                  </a:cubicBezTo>
                </a:path>
              </a:pathLst>
            </a:custGeom>
            <a:noFill/>
            <a:ln w="63500" cap="flat">
              <a:solidFill>
                <a:srgbClr val="F271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Helvetica Neue"/>
                </a:defRPr>
              </a:pPr>
            </a:p>
          </p:txBody>
        </p:sp>
      </p:grpSp>
      <p:sp>
        <p:nvSpPr>
          <p:cNvPr id="235" name="Attivazione che trasforma i valori dei neuroni in probabilità (di appartenere a ciascuna classe)"/>
          <p:cNvSpPr txBox="1"/>
          <p:nvPr/>
        </p:nvSpPr>
        <p:spPr>
          <a:xfrm>
            <a:off x="16827061" y="6764587"/>
            <a:ext cx="6504076" cy="360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Attivazione che trasforma i valori dei neuroni in probabilità (di appartenere a ciascuna classe)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1"/>
      <p:bldP build="whole" bldLvl="1" animBg="1" rev="0" advAuto="0" spid="235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